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9"/>
  </p:notesMasterIdLst>
  <p:sldIdLst>
    <p:sldId id="266" r:id="rId2"/>
    <p:sldId id="287" r:id="rId3"/>
    <p:sldId id="285" r:id="rId4"/>
    <p:sldId id="284" r:id="rId5"/>
    <p:sldId id="289" r:id="rId6"/>
    <p:sldId id="288" r:id="rId7"/>
    <p:sldId id="290" r:id="rId8"/>
    <p:sldId id="291" r:id="rId9"/>
    <p:sldId id="292" r:id="rId10"/>
    <p:sldId id="293" r:id="rId11"/>
    <p:sldId id="295" r:id="rId12"/>
    <p:sldId id="294" r:id="rId13"/>
    <p:sldId id="296" r:id="rId14"/>
    <p:sldId id="309" r:id="rId15"/>
    <p:sldId id="308" r:id="rId16"/>
    <p:sldId id="30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6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Pipelines </a:t>
            </a:r>
            <a:r>
              <a:rPr lang="en-US" smtClean="0"/>
              <a:t>- II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r>
              <a:rPr lang="en-US" dirty="0"/>
              <a:t>Although most data analytics pipelines are fairly complex, with dozens or hundreds of steps, </a:t>
            </a:r>
            <a:r>
              <a:rPr lang="en-US" dirty="0" smtClean="0"/>
              <a:t>most consist </a:t>
            </a:r>
            <a:r>
              <a:rPr lang="en-US" dirty="0"/>
              <a:t>of the following stages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 smtClean="0"/>
              <a:t>Data Ingestion</a:t>
            </a:r>
          </a:p>
          <a:p>
            <a:pPr lvl="1"/>
            <a:r>
              <a:rPr lang="en-US" dirty="0" smtClean="0"/>
              <a:t>Data </a:t>
            </a:r>
            <a:r>
              <a:rPr lang="en-US" dirty="0"/>
              <a:t>from various sources is extracted, validated, and loaded into </a:t>
            </a:r>
            <a:r>
              <a:rPr lang="en-US" dirty="0" smtClean="0"/>
              <a:t>downstream systems</a:t>
            </a:r>
            <a:r>
              <a:rPr lang="en-US" dirty="0"/>
              <a:t>.</a:t>
            </a:r>
          </a:p>
          <a:p>
            <a:r>
              <a:rPr lang="en-US" dirty="0" smtClean="0"/>
              <a:t>Data Transformation</a:t>
            </a:r>
          </a:p>
          <a:p>
            <a:pPr lvl="1"/>
            <a:r>
              <a:rPr lang="en-US" dirty="0" smtClean="0"/>
              <a:t>Data </a:t>
            </a:r>
            <a:r>
              <a:rPr lang="en-US" dirty="0"/>
              <a:t>is cleansed, enriched, integrated, and modeled to support the </a:t>
            </a:r>
            <a:r>
              <a:rPr lang="en-US" dirty="0" smtClean="0"/>
              <a:t>target application </a:t>
            </a:r>
            <a:r>
              <a:rPr lang="en-US" dirty="0"/>
              <a:t>or data structure.</a:t>
            </a:r>
          </a:p>
          <a:p>
            <a:r>
              <a:rPr lang="en-US" dirty="0" smtClean="0"/>
              <a:t>Data Analysis</a:t>
            </a:r>
          </a:p>
          <a:p>
            <a:pPr lvl="1"/>
            <a:r>
              <a:rPr lang="en-US" dirty="0" smtClean="0"/>
              <a:t>Data </a:t>
            </a:r>
            <a:r>
              <a:rPr lang="en-US" dirty="0"/>
              <a:t>is analyzed refined, and packaged in data models to provide certain </a:t>
            </a:r>
            <a:r>
              <a:rPr lang="en-US" dirty="0" smtClean="0"/>
              <a:t>insights or </a:t>
            </a:r>
            <a:r>
              <a:rPr lang="en-US" dirty="0"/>
              <a:t>fulfill a task.</a:t>
            </a:r>
          </a:p>
          <a:p>
            <a:r>
              <a:rPr lang="en-US" dirty="0" smtClean="0"/>
              <a:t>Data Visualization</a:t>
            </a:r>
          </a:p>
          <a:p>
            <a:pPr lvl="1"/>
            <a:r>
              <a:rPr lang="en-US" dirty="0" smtClean="0"/>
              <a:t>Data </a:t>
            </a:r>
            <a:r>
              <a:rPr lang="en-US" dirty="0"/>
              <a:t>is visualized in a suitable manner, e.g., a static report or an </a:t>
            </a:r>
            <a:r>
              <a:rPr lang="en-US" dirty="0" smtClean="0"/>
              <a:t>interactive dashboard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Generic Pipeline (Major)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625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Pipelines(6)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/>
          </a:bodyPr>
          <a:lstStyle/>
          <a:p>
            <a:r>
              <a:rPr lang="en-US" dirty="0"/>
              <a:t>Data analytics pipelines </a:t>
            </a:r>
          </a:p>
          <a:p>
            <a:pPr lvl="1"/>
            <a:r>
              <a:rPr lang="en-US" dirty="0"/>
              <a:t>often span multiple functions supported by different specialists </a:t>
            </a:r>
          </a:p>
          <a:p>
            <a:pPr lvl="1"/>
            <a:r>
              <a:rPr lang="en-US" dirty="0"/>
              <a:t>who use a variety of tools and technologies</a:t>
            </a:r>
          </a:p>
          <a:p>
            <a:pPr lvl="1"/>
            <a:endParaRPr lang="en-US" dirty="0"/>
          </a:p>
          <a:p>
            <a:r>
              <a:rPr lang="en-US" dirty="0" smtClean="0"/>
              <a:t>A </a:t>
            </a:r>
            <a:r>
              <a:rPr lang="en-US" dirty="0"/>
              <a:t>data engineer </a:t>
            </a:r>
            <a:endParaRPr lang="en-US" dirty="0" smtClean="0"/>
          </a:p>
          <a:p>
            <a:pPr lvl="1"/>
            <a:r>
              <a:rPr lang="en-US" dirty="0" smtClean="0"/>
              <a:t>uses </a:t>
            </a:r>
            <a:r>
              <a:rPr lang="en-US" dirty="0"/>
              <a:t>ETL or data preparation tools </a:t>
            </a:r>
            <a:endParaRPr lang="en-US" dirty="0" smtClean="0"/>
          </a:p>
          <a:p>
            <a:pPr lvl="1"/>
            <a:r>
              <a:rPr lang="en-US" dirty="0" smtClean="0"/>
              <a:t>to </a:t>
            </a:r>
            <a:r>
              <a:rPr lang="en-US" dirty="0"/>
              <a:t>extract data from a source and load it to a central data warehouse or data set</a:t>
            </a:r>
          </a:p>
          <a:p>
            <a:r>
              <a:rPr lang="en-US" dirty="0"/>
              <a:t>A BI developer </a:t>
            </a:r>
            <a:endParaRPr lang="en-US" dirty="0" smtClean="0"/>
          </a:p>
          <a:p>
            <a:pPr lvl="1"/>
            <a:r>
              <a:rPr lang="en-US" dirty="0" smtClean="0"/>
              <a:t>uses </a:t>
            </a:r>
            <a:r>
              <a:rPr lang="en-US" dirty="0"/>
              <a:t>a visualization tool </a:t>
            </a:r>
            <a:endParaRPr lang="en-US" dirty="0" smtClean="0"/>
          </a:p>
          <a:p>
            <a:pPr lvl="1"/>
            <a:r>
              <a:rPr lang="en-US" dirty="0" smtClean="0"/>
              <a:t>to </a:t>
            </a:r>
            <a:r>
              <a:rPr lang="en-US" dirty="0"/>
              <a:t>build a chart, report or dashboard which is consumed by business users</a:t>
            </a:r>
          </a:p>
          <a:p>
            <a:r>
              <a:rPr lang="en-US" dirty="0"/>
              <a:t>A data scientist </a:t>
            </a:r>
            <a:endParaRPr lang="en-US" dirty="0" smtClean="0"/>
          </a:p>
          <a:p>
            <a:pPr lvl="1"/>
            <a:r>
              <a:rPr lang="en-US" dirty="0" smtClean="0"/>
              <a:t>might </a:t>
            </a:r>
            <a:r>
              <a:rPr lang="en-US" dirty="0"/>
              <a:t>then use Python or R </a:t>
            </a:r>
            <a:endParaRPr lang="en-US" dirty="0" smtClean="0"/>
          </a:p>
          <a:p>
            <a:pPr lvl="1"/>
            <a:r>
              <a:rPr lang="en-US" dirty="0" smtClean="0"/>
              <a:t>to </a:t>
            </a:r>
            <a:r>
              <a:rPr lang="en-US" dirty="0"/>
              <a:t>build a predictive model that provides data for a </a:t>
            </a:r>
            <a:r>
              <a:rPr lang="en-US" dirty="0" smtClean="0"/>
              <a:t>business </a:t>
            </a:r>
            <a:r>
              <a:rPr lang="en-US" dirty="0"/>
              <a:t>application managed by a software </a:t>
            </a:r>
            <a:r>
              <a:rPr lang="en-US" dirty="0" smtClean="0"/>
              <a:t>developer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People and Tools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136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Pipelines(7)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To manage this complexity, it helps to divide individual stages into micro-pipelines </a:t>
            </a:r>
          </a:p>
          <a:p>
            <a:pPr lvl="1"/>
            <a:r>
              <a:rPr lang="en-US" dirty="0"/>
              <a:t>to ensure that changes can be made to each step without disrupting the entire flow</a:t>
            </a:r>
          </a:p>
          <a:p>
            <a:endParaRPr lang="en-US" dirty="0"/>
          </a:p>
          <a:p>
            <a:r>
              <a:rPr lang="en-US" dirty="0"/>
              <a:t>The micro-pipelines consist of the following steps:</a:t>
            </a:r>
          </a:p>
          <a:p>
            <a:r>
              <a:rPr lang="en-US" dirty="0"/>
              <a:t>Requirement</a:t>
            </a:r>
          </a:p>
          <a:p>
            <a:pPr lvl="1"/>
            <a:r>
              <a:rPr lang="en-US" dirty="0"/>
              <a:t>Agile methods, such as Scrum and Kanban, elicit requirements from </a:t>
            </a:r>
            <a:r>
              <a:rPr lang="en-US" dirty="0" smtClean="0"/>
              <a:t>stakeholders in </a:t>
            </a:r>
            <a:r>
              <a:rPr lang="en-US" dirty="0"/>
              <a:t>an iterative manner</a:t>
            </a:r>
          </a:p>
          <a:p>
            <a:pPr lvl="1"/>
            <a:r>
              <a:rPr lang="en-US" dirty="0"/>
              <a:t>A requirement could be the integration of a new data source in an ETL process or the addition of a new field to a database table</a:t>
            </a:r>
          </a:p>
          <a:p>
            <a:endParaRPr lang="en-US" dirty="0"/>
          </a:p>
          <a:p>
            <a:r>
              <a:rPr lang="en-US" dirty="0"/>
              <a:t>Development</a:t>
            </a:r>
          </a:p>
          <a:p>
            <a:pPr lvl="1"/>
            <a:r>
              <a:rPr lang="en-US" dirty="0"/>
              <a:t>In data and analytics, development does not necessarily mean </a:t>
            </a:r>
            <a:r>
              <a:rPr lang="en-US" dirty="0" smtClean="0"/>
              <a:t>programming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can comprise tasks like changing a data model or reconfiguring a dash-board </a:t>
            </a:r>
            <a:endParaRPr lang="en-US" dirty="0" smtClean="0"/>
          </a:p>
          <a:p>
            <a:pPr lvl="1"/>
            <a:r>
              <a:rPr lang="en-US" dirty="0" smtClean="0"/>
              <a:t>Requires </a:t>
            </a:r>
            <a:r>
              <a:rPr lang="en-US" dirty="0"/>
              <a:t>a high level of </a:t>
            </a:r>
            <a:r>
              <a:rPr lang="en-US" dirty="0" smtClean="0"/>
              <a:t>automation</a:t>
            </a:r>
          </a:p>
          <a:p>
            <a:pPr lvl="1"/>
            <a:r>
              <a:rPr lang="en-US" dirty="0" smtClean="0"/>
              <a:t>e.g</a:t>
            </a:r>
            <a:r>
              <a:rPr lang="en-US" dirty="0"/>
              <a:t>., automatically generating database queries when a model is changed, to avoid repetitive manual work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Micro Pipeline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026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Pipelines(8)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/>
          </a:bodyPr>
          <a:lstStyle/>
          <a:p>
            <a:r>
              <a:rPr lang="en-US" dirty="0"/>
              <a:t>Testing/Tuning</a:t>
            </a:r>
          </a:p>
          <a:p>
            <a:pPr lvl="1"/>
            <a:r>
              <a:rPr lang="en-US" dirty="0"/>
              <a:t>Testing is often neglected in data and analytics, as building an adequate testing environment in complex analytics solutions can be difficult</a:t>
            </a:r>
          </a:p>
          <a:p>
            <a:pPr lvl="1"/>
            <a:r>
              <a:rPr lang="en-US" dirty="0"/>
              <a:t>Many tools simply lack testing functions</a:t>
            </a:r>
          </a:p>
          <a:p>
            <a:endParaRPr lang="en-US" dirty="0"/>
          </a:p>
          <a:p>
            <a:r>
              <a:rPr lang="en-US" dirty="0"/>
              <a:t>Production/Monitoring</a:t>
            </a:r>
          </a:p>
          <a:p>
            <a:pPr lvl="1"/>
            <a:r>
              <a:rPr lang="en-US" dirty="0"/>
              <a:t>After testing, changes are deployed to production</a:t>
            </a:r>
          </a:p>
          <a:p>
            <a:pPr lvl="1"/>
            <a:r>
              <a:rPr lang="en-US" dirty="0"/>
              <a:t>Should be a fully automated, documented, and easily reversible</a:t>
            </a:r>
          </a:p>
          <a:p>
            <a:pPr lvl="1"/>
            <a:endParaRPr lang="en-US" dirty="0"/>
          </a:p>
          <a:p>
            <a:r>
              <a:rPr lang="en-US" dirty="0"/>
              <a:t>Orchestration and Automation</a:t>
            </a:r>
          </a:p>
          <a:p>
            <a:pPr lvl="1"/>
            <a:r>
              <a:rPr lang="en-US" dirty="0"/>
              <a:t>A key function is to orchestrate and automate the flow of data and code between people and tools in an efficient manner </a:t>
            </a:r>
          </a:p>
          <a:p>
            <a:pPr lvl="1"/>
            <a:r>
              <a:rPr lang="en-US" dirty="0"/>
              <a:t>that ensures clean handoffs and minimal errors and disruptions</a:t>
            </a:r>
          </a:p>
          <a:p>
            <a:pPr lvl="1"/>
            <a:r>
              <a:rPr lang="en-US" dirty="0"/>
              <a:t>With complex pipelines, this can be challenging, making orchestration and automation key facilities in any implementation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Micro Pipeline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278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US" dirty="0"/>
              <a:t>Tests are central to both types of pipelines</a:t>
            </a:r>
          </a:p>
          <a:p>
            <a:pPr lvl="1"/>
            <a:r>
              <a:rPr lang="en-US" dirty="0"/>
              <a:t>In development pipelines, the data is fixed but code is variable</a:t>
            </a:r>
          </a:p>
          <a:p>
            <a:pPr lvl="1"/>
            <a:r>
              <a:rPr lang="en-US" dirty="0"/>
              <a:t>In production the data is variable and code is fixed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Development tests the code, and production tests the data!</a:t>
            </a:r>
          </a:p>
          <a:p>
            <a:endParaRPr lang="en-US" dirty="0"/>
          </a:p>
          <a:p>
            <a:r>
              <a:rPr lang="en-US" dirty="0"/>
              <a:t>Teams must build tests for both types of pipelines </a:t>
            </a:r>
          </a:p>
          <a:p>
            <a:pPr lvl="1"/>
            <a:r>
              <a:rPr lang="en-US" dirty="0"/>
              <a:t>run them continuously in both development and production </a:t>
            </a:r>
          </a:p>
          <a:p>
            <a:pPr lvl="1"/>
            <a:r>
              <a:rPr lang="en-US" dirty="0"/>
              <a:t>to ensure that changes don’t adversely affect outcomes</a:t>
            </a:r>
          </a:p>
          <a:p>
            <a:pPr lvl="1"/>
            <a:r>
              <a:rPr lang="en-US" dirty="0"/>
              <a:t>which accelerates development and minimize operational delays</a:t>
            </a:r>
          </a:p>
          <a:p>
            <a:endParaRPr lang="en-US" dirty="0"/>
          </a:p>
          <a:p>
            <a:r>
              <a:rPr lang="en-US" dirty="0"/>
              <a:t>Unfortunately, too many development shops make changes, perform minimal tests, </a:t>
            </a:r>
          </a:p>
          <a:p>
            <a:pPr lvl="1"/>
            <a:r>
              <a:rPr lang="en-US" dirty="0"/>
              <a:t>then cross their fingers that the changes don’t break something!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Need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62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Finding issues before internal customers do is critically important for a development team</a:t>
            </a:r>
          </a:p>
          <a:p>
            <a:r>
              <a:rPr lang="en-US" dirty="0"/>
              <a:t>Three types of tests</a:t>
            </a:r>
          </a:p>
          <a:p>
            <a:pPr lvl="1"/>
            <a:r>
              <a:rPr lang="en-US" dirty="0"/>
              <a:t>Data input tests prevent bad data from entering a new node in a pipeline stage</a:t>
            </a:r>
          </a:p>
          <a:p>
            <a:pPr lvl="1"/>
            <a:r>
              <a:rPr lang="en-US" dirty="0"/>
              <a:t>Business logic tests validate that data matches business assumptions</a:t>
            </a:r>
          </a:p>
          <a:p>
            <a:pPr lvl="1"/>
            <a:r>
              <a:rPr lang="en-US" dirty="0"/>
              <a:t>Data output tests verify that a pipeline stage executed properly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Types of </a:t>
            </a:r>
            <a:r>
              <a:rPr lang="en-US" dirty="0" smtClean="0"/>
              <a:t>Tests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150" y="3200400"/>
            <a:ext cx="605790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35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/>
              <a:t>The Ultimate Guide to DataOps Product Evaluation and Selection </a:t>
            </a:r>
            <a:r>
              <a:rPr lang="en-US" dirty="0" smtClean="0"/>
              <a:t>Criteria</a:t>
            </a:r>
          </a:p>
          <a:p>
            <a:r>
              <a:rPr lang="en-US" dirty="0"/>
              <a:t>DataOps: Industrializing Data and Analytics Strategies for Streamlining the Delivery of Insights</a:t>
            </a:r>
          </a:p>
          <a:p>
            <a:r>
              <a:rPr lang="en-US" dirty="0" smtClean="0"/>
              <a:t>IBM DataOps How and Why Whitepaper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28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Agenda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Data Analytics Pipelines</a:t>
            </a:r>
          </a:p>
          <a:p>
            <a:pPr lvl="1"/>
            <a:r>
              <a:rPr lang="en-IN" dirty="0" smtClean="0"/>
              <a:t>Need and Origin</a:t>
            </a:r>
          </a:p>
          <a:p>
            <a:pPr lvl="1"/>
            <a:r>
              <a:rPr lang="en-IN" dirty="0" smtClean="0"/>
              <a:t>Use cases</a:t>
            </a:r>
          </a:p>
          <a:p>
            <a:pPr lvl="1"/>
            <a:r>
              <a:rPr lang="en-IN" dirty="0" smtClean="0"/>
              <a:t>Types </a:t>
            </a:r>
          </a:p>
          <a:p>
            <a:pPr lvl="1"/>
            <a:r>
              <a:rPr lang="en-IN" dirty="0" smtClean="0"/>
              <a:t>Testing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778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Analytics Pipelines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0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Immature Data and </a:t>
            </a:r>
            <a:r>
              <a:rPr lang="en-IN" dirty="0" smtClean="0"/>
              <a:t>Analytics Processes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 smtClean="0"/>
              <a:t>Though data </a:t>
            </a:r>
            <a:r>
              <a:rPr lang="en-US" dirty="0"/>
              <a:t>is a critical business asset</a:t>
            </a:r>
          </a:p>
          <a:p>
            <a:pPr lvl="1"/>
            <a:r>
              <a:rPr lang="en-US" dirty="0"/>
              <a:t>most organizations still don’t have mature processes for converting data into insights that drive business </a:t>
            </a:r>
            <a:r>
              <a:rPr lang="en-US" dirty="0" smtClean="0"/>
              <a:t>value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development of data and analytics pipelines,</a:t>
            </a:r>
          </a:p>
          <a:p>
            <a:pPr lvl="1"/>
            <a:r>
              <a:rPr lang="en-US" dirty="0"/>
              <a:t>is still a handcrafted and largely non-repeatable process with minimal reuse,</a:t>
            </a:r>
          </a:p>
          <a:p>
            <a:pPr lvl="1"/>
            <a:r>
              <a:rPr lang="en-US" dirty="0"/>
              <a:t>managed by individuals working in isolation with different tools and </a:t>
            </a:r>
            <a:r>
              <a:rPr lang="en-US" dirty="0" smtClean="0"/>
              <a:t>approaches</a:t>
            </a:r>
          </a:p>
          <a:p>
            <a:pPr lvl="1"/>
            <a:endParaRPr lang="en-US" dirty="0"/>
          </a:p>
          <a:p>
            <a:r>
              <a:rPr lang="en-US" dirty="0"/>
              <a:t>The result </a:t>
            </a:r>
            <a:r>
              <a:rPr lang="en-US" dirty="0" smtClean="0"/>
              <a:t>is</a:t>
            </a:r>
            <a:endParaRPr lang="en-US" dirty="0"/>
          </a:p>
          <a:p>
            <a:pPr lvl="1"/>
            <a:r>
              <a:rPr lang="en-US" dirty="0"/>
              <a:t>a plodding development environment that can’t keep pace with the demands of a data-driven business </a:t>
            </a:r>
          </a:p>
          <a:p>
            <a:pPr lvl="1"/>
            <a:r>
              <a:rPr lang="en-US" dirty="0"/>
              <a:t>an error-prone operational environment that is slow to respond to change </a:t>
            </a:r>
            <a:r>
              <a:rPr lang="en-US" dirty="0" smtClean="0"/>
              <a:t>requests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Drawing </a:t>
            </a:r>
            <a:r>
              <a:rPr lang="en-US" dirty="0" smtClean="0">
                <a:solidFill>
                  <a:srgbClr val="FF0000"/>
                </a:solidFill>
              </a:rPr>
              <a:t>Swords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The lack of efficiency on the development side leads to a lack of effectiveness on the business side</a:t>
            </a:r>
          </a:p>
          <a:p>
            <a:pPr lvl="1"/>
            <a:r>
              <a:rPr lang="en-US" dirty="0"/>
              <a:t>Business and IT draw swords and go to war instead of partnering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Drawing </a:t>
            </a:r>
            <a:r>
              <a:rPr lang="en-US" dirty="0" smtClean="0"/>
              <a:t>Swords!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>
            <a:normAutofit/>
          </a:bodyPr>
          <a:lstStyle/>
          <a:p>
            <a:r>
              <a:rPr lang="en-US" dirty="0"/>
              <a:t>Emerged from the big data </a:t>
            </a:r>
            <a:r>
              <a:rPr lang="en-US" dirty="0" smtClean="0"/>
              <a:t>community</a:t>
            </a:r>
          </a:p>
          <a:p>
            <a:endParaRPr lang="en-US" dirty="0"/>
          </a:p>
          <a:p>
            <a:r>
              <a:rPr lang="en-US" dirty="0"/>
              <a:t>Data lakes created a feeding frenzy among developers, data scientists, and data analysts </a:t>
            </a:r>
          </a:p>
          <a:p>
            <a:pPr lvl="1"/>
            <a:r>
              <a:rPr lang="en-US" dirty="0" smtClean="0"/>
              <a:t>gained </a:t>
            </a:r>
            <a:r>
              <a:rPr lang="en-US" dirty="0"/>
              <a:t>unfettered access for the first time </a:t>
            </a:r>
          </a:p>
          <a:p>
            <a:pPr lvl="1"/>
            <a:r>
              <a:rPr lang="en-US" dirty="0"/>
              <a:t>to a nearly limitless supply of raw data sourced </a:t>
            </a:r>
            <a:endParaRPr lang="en-US" dirty="0" smtClean="0"/>
          </a:p>
          <a:p>
            <a:pPr lvl="1"/>
            <a:r>
              <a:rPr lang="en-US" dirty="0" smtClean="0"/>
              <a:t>from </a:t>
            </a:r>
            <a:r>
              <a:rPr lang="en-US" dirty="0"/>
              <a:t>a multiplicity of internal and external systems</a:t>
            </a:r>
          </a:p>
          <a:p>
            <a:endParaRPr lang="en-US" dirty="0" smtClean="0"/>
          </a:p>
          <a:p>
            <a:r>
              <a:rPr lang="en-US" dirty="0" smtClean="0"/>
              <a:t>Created </a:t>
            </a:r>
            <a:r>
              <a:rPr lang="en-US" dirty="0"/>
              <a:t>a wide diversity of </a:t>
            </a:r>
            <a:r>
              <a:rPr lang="en-US" dirty="0">
                <a:solidFill>
                  <a:srgbClr val="FF0000"/>
                </a:solidFill>
              </a:rPr>
              <a:t>workflows and programs—or data pipelines—to process that data </a:t>
            </a:r>
          </a:p>
          <a:p>
            <a:pPr lvl="1"/>
            <a:r>
              <a:rPr lang="en-US" dirty="0"/>
              <a:t>(e.g., clean, filter, aggregate, move, load)</a:t>
            </a:r>
          </a:p>
          <a:p>
            <a:pPr lvl="1"/>
            <a:r>
              <a:rPr lang="en-US" dirty="0"/>
              <a:t>for a variety of purposes and use cases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Origin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24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Represents the encoded flow of data from source to consumption</a:t>
            </a:r>
          </a:p>
          <a:p>
            <a:r>
              <a:rPr lang="en-US" dirty="0"/>
              <a:t>Some data pipelines are simple: </a:t>
            </a:r>
          </a:p>
          <a:p>
            <a:pPr lvl="1"/>
            <a:r>
              <a:rPr lang="en-US" dirty="0"/>
              <a:t>“Export this data into a CSV file and place into this folder.” </a:t>
            </a:r>
          </a:p>
          <a:p>
            <a:r>
              <a:rPr lang="en-US" dirty="0"/>
              <a:t>But others are complex: </a:t>
            </a:r>
          </a:p>
          <a:p>
            <a:pPr lvl="1"/>
            <a:r>
              <a:rPr lang="en-US" dirty="0"/>
              <a:t>“Move tables from 10 sources into a target database, merge common fields, array into a dimensional schema, aggregate by year, flag null values, convert into an extract for a </a:t>
            </a:r>
            <a:r>
              <a:rPr lang="en-US" dirty="0" smtClean="0"/>
              <a:t>BI tool</a:t>
            </a:r>
            <a:r>
              <a:rPr lang="en-US" dirty="0"/>
              <a:t>, and generate personalized dashboards based on the data.”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Simple vs Complex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4495800"/>
            <a:ext cx="5648325" cy="838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8678" y="3581400"/>
            <a:ext cx="586740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60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Pipelines(3)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738312"/>
            <a:ext cx="8534400" cy="420528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Use Cases</a:t>
            </a:r>
          </a:p>
        </p:txBody>
      </p:sp>
    </p:spTree>
    <p:extLst>
      <p:ext uri="{BB962C8B-B14F-4D97-AF65-F5344CB8AC3E}">
        <p14:creationId xmlns:p14="http://schemas.microsoft.com/office/powerpoint/2010/main" val="405489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Pipelines(4)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r>
              <a:rPr lang="en-US" dirty="0"/>
              <a:t>A development pipeline</a:t>
            </a:r>
          </a:p>
          <a:p>
            <a:pPr lvl="1"/>
            <a:r>
              <a:rPr lang="en-US" dirty="0"/>
              <a:t>creates code to process data for a new </a:t>
            </a:r>
            <a:r>
              <a:rPr lang="en-US" dirty="0" smtClean="0"/>
              <a:t>pipeline</a:t>
            </a:r>
          </a:p>
          <a:p>
            <a:pPr lvl="1"/>
            <a:endParaRPr lang="en-US" dirty="0"/>
          </a:p>
          <a:p>
            <a:r>
              <a:rPr lang="en-US" dirty="0"/>
              <a:t>An execution pipeline </a:t>
            </a:r>
          </a:p>
          <a:p>
            <a:pPr lvl="1"/>
            <a:r>
              <a:rPr lang="en-US" dirty="0"/>
              <a:t>runs the pipeline in production</a:t>
            </a:r>
          </a:p>
          <a:p>
            <a:endParaRPr lang="en-US" dirty="0"/>
          </a:p>
          <a:p>
            <a:r>
              <a:rPr lang="en-US" dirty="0"/>
              <a:t>In most IT shops</a:t>
            </a:r>
          </a:p>
          <a:p>
            <a:pPr lvl="1"/>
            <a:r>
              <a:rPr lang="en-US" dirty="0"/>
              <a:t>these are managed by different teams, creating tremendous inefficiencies</a:t>
            </a:r>
          </a:p>
          <a:p>
            <a:pPr lvl="1"/>
            <a:r>
              <a:rPr lang="en-US" dirty="0"/>
              <a:t>developers can build or change code without being responsible for its downstream impacts</a:t>
            </a:r>
          </a:p>
          <a:p>
            <a:pPr lvl="1"/>
            <a:r>
              <a:rPr lang="en-US" dirty="0"/>
              <a:t>inevitably increases error rates, delays delivery and frustrates business users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Two types</a:t>
            </a:r>
          </a:p>
        </p:txBody>
      </p:sp>
    </p:spTree>
    <p:extLst>
      <p:ext uri="{BB962C8B-B14F-4D97-AF65-F5344CB8AC3E}">
        <p14:creationId xmlns:p14="http://schemas.microsoft.com/office/powerpoint/2010/main" val="2472512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Pipelines(4)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Development and Execution Pipelines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773845"/>
            <a:ext cx="871220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680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3260</TotalTime>
  <Words>1025</Words>
  <Application>Microsoft Office PowerPoint</Application>
  <PresentationFormat>Widescreen</PresentationFormat>
  <Paragraphs>143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Helvetica</vt:lpstr>
      <vt:lpstr>Helvetica Light</vt:lpstr>
      <vt:lpstr>Office Theme</vt:lpstr>
      <vt:lpstr>Data Pipelines - II </vt:lpstr>
      <vt:lpstr>Agenda</vt:lpstr>
      <vt:lpstr>Data Analytics Pipelines</vt:lpstr>
      <vt:lpstr>Immature Data and Analytics Processes</vt:lpstr>
      <vt:lpstr>Data Pipelines</vt:lpstr>
      <vt:lpstr>Data Pipelines(2)</vt:lpstr>
      <vt:lpstr>Data Pipelines(3)</vt:lpstr>
      <vt:lpstr>Data Pipelines(4)</vt:lpstr>
      <vt:lpstr>Data Pipelines(4)</vt:lpstr>
      <vt:lpstr>Data Pipelines(5)</vt:lpstr>
      <vt:lpstr>Data Pipelines(6)</vt:lpstr>
      <vt:lpstr>Data Pipelines(7)</vt:lpstr>
      <vt:lpstr>Data Pipelines(8)</vt:lpstr>
      <vt:lpstr>Testing </vt:lpstr>
      <vt:lpstr>Testing(2)</vt:lpstr>
      <vt:lpstr>References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272</cp:revision>
  <dcterms:created xsi:type="dcterms:W3CDTF">2018-10-16T06:13:57Z</dcterms:created>
  <dcterms:modified xsi:type="dcterms:W3CDTF">2023-03-09T12:52:36Z</dcterms:modified>
</cp:coreProperties>
</file>

<file path=docProps/thumbnail.jpeg>
</file>